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11"/>
  </p:notesMasterIdLst>
  <p:handoutMasterIdLst>
    <p:handoutMasterId r:id="rId12"/>
  </p:handoutMasterIdLst>
  <p:sldIdLst>
    <p:sldId id="259" r:id="rId3"/>
    <p:sldId id="313" r:id="rId4"/>
    <p:sldId id="315" r:id="rId5"/>
    <p:sldId id="317" r:id="rId6"/>
    <p:sldId id="318" r:id="rId7"/>
    <p:sldId id="319" r:id="rId8"/>
    <p:sldId id="333" r:id="rId9"/>
    <p:sldId id="270" r:id="rId10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 autoAdjust="0"/>
    <p:restoredTop sz="81841" autoAdjust="0"/>
  </p:normalViewPr>
  <p:slideViewPr>
    <p:cSldViewPr snapToGrid="0" showGuides="1">
      <p:cViewPr varScale="1">
        <p:scale>
          <a:sx n="75" d="100"/>
          <a:sy n="75" d="100"/>
        </p:scale>
        <p:origin x="178" y="53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994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46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373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003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03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614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90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772" y="2026006"/>
            <a:ext cx="9802456" cy="1060855"/>
          </a:xfrm>
        </p:spPr>
        <p:txBody>
          <a:bodyPr/>
          <a:lstStyle/>
          <a:p>
            <a:r>
              <a:rPr lang="en-GB" altLang="zh-CN" b="0" dirty="0"/>
              <a:t>Error Correcting Codes and Cryptosystem</a:t>
            </a:r>
            <a:endParaRPr lang="zh-CN" altLang="en-US" sz="30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ED0EFC-3120-4749-91B7-1238AE4A5B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5DB315-251E-45C5-A168-499523C014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2021.7.22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"/>
    </mc:Choice>
    <mc:Fallback>
      <p:transition spd="slow" advTm="55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Linear Code and Hamming Code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B3A1FC9-1451-440D-9A80-F45C252DFA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CF16A5-DAE9-4F38-82E4-212F177AA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1" y="1787842"/>
            <a:ext cx="10393058" cy="10061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9C3745-4DD1-4858-87C4-84160E440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3560922"/>
            <a:ext cx="10504819" cy="100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46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3"/>
    </mc:Choice>
    <mc:Fallback>
      <p:transition spd="slow" advTm="178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Hamming Distance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941466-4BCC-4388-AABC-C1BA35C3C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" y="1418033"/>
            <a:ext cx="10993612" cy="9182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C684CC-BE10-4F10-BB17-F93A722B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278" y="2859245"/>
            <a:ext cx="4476750" cy="1409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42C6F0-EEE5-44A1-800D-90E9B1153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776707"/>
            <a:ext cx="94488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81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36"/>
    </mc:Choice>
    <mc:Fallback>
      <p:transition spd="slow" advTm="1693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Example on Hamming Code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ABC742-B301-4398-AB6B-59C4D1118A1E}"/>
              </a:ext>
            </a:extLst>
          </p:cNvPr>
          <p:cNvSpPr txBox="1"/>
          <p:nvPr/>
        </p:nvSpPr>
        <p:spPr>
          <a:xfrm>
            <a:off x="1806871" y="2434700"/>
            <a:ext cx="312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[n, k, d] = [7, 4, 3]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115FD1-5F62-47FC-A485-DDF85B10DECD}"/>
              </a:ext>
            </a:extLst>
          </p:cNvPr>
          <p:cNvSpPr txBox="1"/>
          <p:nvPr/>
        </p:nvSpPr>
        <p:spPr>
          <a:xfrm>
            <a:off x="1930400" y="3550146"/>
            <a:ext cx="3210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dirty="0"/>
              <a:t>b4 = b0 ⊕ b1 ⊕ b3</a:t>
            </a:r>
            <a:endParaRPr lang="zh-CN" altLang="en-US" sz="2400" dirty="0"/>
          </a:p>
          <a:p>
            <a:r>
              <a:rPr lang="en-GB" altLang="zh-CN" sz="2400" dirty="0"/>
              <a:t>b5 = b0 ⊕ b2 ⊕ b3</a:t>
            </a:r>
          </a:p>
          <a:p>
            <a:r>
              <a:rPr lang="en-GB" altLang="zh-CN" sz="2400" dirty="0"/>
              <a:t>b6 = b1 ⊕ b2 ⊕ b3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92252B-EC16-4EC3-AE26-4E9446CD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0" y="2305536"/>
            <a:ext cx="4362450" cy="257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3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37"/>
    </mc:Choice>
    <mc:Fallback>
      <p:transition spd="slow" advTm="1753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Example on Hamming Code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F4C9C3-FA87-4BE2-8EAF-1472D0FDD796}"/>
              </a:ext>
            </a:extLst>
          </p:cNvPr>
          <p:cNvSpPr/>
          <p:nvPr/>
        </p:nvSpPr>
        <p:spPr>
          <a:xfrm>
            <a:off x="361265" y="1257717"/>
            <a:ext cx="53283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Given </a:t>
            </a:r>
            <a:r>
              <a:rPr lang="zh-CN" altLang="en-US" sz="2400" dirty="0"/>
              <a:t>[1, 1, 0, 1, 0, 1, 0] </a:t>
            </a:r>
            <a:r>
              <a:rPr lang="en-US" altLang="zh-CN" sz="2400" dirty="0"/>
              <a:t>is received, </a:t>
            </a:r>
          </a:p>
          <a:p>
            <a:r>
              <a:rPr lang="en-US" altLang="zh-CN" sz="2400" dirty="0"/>
              <a:t>We can trace back 0101 as the origin message.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EB01D0-E8BC-48B4-AAA4-F28B2C744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982" y="1012983"/>
            <a:ext cx="2427214" cy="529637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ECB8084-9E23-4986-B039-93A2EA8AE4FF}"/>
              </a:ext>
            </a:extLst>
          </p:cNvPr>
          <p:cNvSpPr/>
          <p:nvPr/>
        </p:nvSpPr>
        <p:spPr>
          <a:xfrm>
            <a:off x="6367982" y="2692400"/>
            <a:ext cx="2328978" cy="33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A397E8-D70A-4503-84EA-B6884B636BBC}"/>
              </a:ext>
            </a:extLst>
          </p:cNvPr>
          <p:cNvSpPr/>
          <p:nvPr/>
        </p:nvSpPr>
        <p:spPr>
          <a:xfrm>
            <a:off x="6367982" y="5252720"/>
            <a:ext cx="2328978" cy="3352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E8C508-3634-4E4A-B885-E83B38AC342A}"/>
              </a:ext>
            </a:extLst>
          </p:cNvPr>
          <p:cNvSpPr/>
          <p:nvPr/>
        </p:nvSpPr>
        <p:spPr>
          <a:xfrm>
            <a:off x="6367982" y="4932680"/>
            <a:ext cx="2328978" cy="3352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A1DB026-BE88-46CB-817F-37528A996920}"/>
              </a:ext>
            </a:extLst>
          </p:cNvPr>
          <p:cNvSpPr/>
          <p:nvPr/>
        </p:nvSpPr>
        <p:spPr>
          <a:xfrm>
            <a:off x="6367982" y="4612640"/>
            <a:ext cx="2328978" cy="3352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06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Generator Matrix Revisit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5B9C77-35AA-45D0-B35B-2BC0420B6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4516"/>
            <a:ext cx="12192000" cy="17337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9E5338-626F-40EF-8B16-A6F8F589E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75" y="3519805"/>
            <a:ext cx="41338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29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Error Correcting </a:t>
            </a:r>
            <a:r>
              <a:rPr lang="en-GB" altLang="zh-CN" dirty="0"/>
              <a:t>Cryptosystem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2DEC1D-EA55-420F-9B1C-66F4F5C23A7E}"/>
              </a:ext>
            </a:extLst>
          </p:cNvPr>
          <p:cNvSpPr txBox="1"/>
          <p:nvPr/>
        </p:nvSpPr>
        <p:spPr>
          <a:xfrm>
            <a:off x="2040629" y="1529693"/>
            <a:ext cx="42992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 is a random invertible k × k matrix from Bob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 is a k × n coding generator matrix that corrects up to t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P is a random n × n permutation matrix</a:t>
            </a:r>
            <a:endParaRPr lang="zh-CN" altLang="en-US" dirty="0"/>
          </a:p>
        </p:txBody>
      </p:sp>
      <p:pic>
        <p:nvPicPr>
          <p:cNvPr id="1026" name="Picture 2" descr="About – Rajesh Anandan – Medium">
            <a:extLst>
              <a:ext uri="{FF2B5EF4-FFF2-40B4-BE49-F238E27FC236}">
                <a16:creationId xmlns:a16="http://schemas.microsoft.com/office/drawing/2014/main" id="{508C72E2-366E-41DB-8A1B-4EFAD34B4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77" y="1452564"/>
            <a:ext cx="1194784" cy="127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FA7A0A-8F39-4B4F-A9AE-04E7401E823F}"/>
              </a:ext>
            </a:extLst>
          </p:cNvPr>
          <p:cNvSpPr txBox="1"/>
          <p:nvPr/>
        </p:nvSpPr>
        <p:spPr>
          <a:xfrm>
            <a:off x="2153920" y="954822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Initial setup:</a:t>
            </a:r>
            <a:endParaRPr lang="zh-CN" altLang="en-US" b="1" dirty="0"/>
          </a:p>
        </p:txBody>
      </p:sp>
      <p:pic>
        <p:nvPicPr>
          <p:cNvPr id="1028" name="Picture 4" descr="Máscara Porco Ilustração Vetor Sobre Fundo Branco imagem vetorial de ©  Morphart #395671464">
            <a:extLst>
              <a:ext uri="{FF2B5EF4-FFF2-40B4-BE49-F238E27FC236}">
                <a16:creationId xmlns:a16="http://schemas.microsoft.com/office/drawing/2014/main" id="{671D5332-B293-41F3-8DF0-B41AB77FC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827" y="1452564"/>
            <a:ext cx="1239134" cy="127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6794482-2709-49B9-8F00-0BB59AEE5BE2}"/>
                  </a:ext>
                </a:extLst>
              </p:cNvPr>
              <p:cNvSpPr txBox="1"/>
              <p:nvPr/>
            </p:nvSpPr>
            <p:spPr>
              <a:xfrm>
                <a:off x="2121272" y="5271507"/>
                <a:ext cx="364074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Private key (S, G, P) from Bob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Do error correcting and get 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𝑚𝑆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6794482-2709-49B9-8F00-0BB59AEE5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272" y="5271507"/>
                <a:ext cx="3640740" cy="923330"/>
              </a:xfrm>
              <a:prstGeom prst="rect">
                <a:avLst/>
              </a:prstGeom>
              <a:blipFill>
                <a:blip r:embed="rId5"/>
                <a:stretch>
                  <a:fillRect l="-1173" t="-3974" r="-670" b="-7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F6477AB-2C9E-4C1F-B9F9-AC2F97D64F80}"/>
                  </a:ext>
                </a:extLst>
              </p:cNvPr>
              <p:cNvSpPr txBox="1"/>
              <p:nvPr/>
            </p:nvSpPr>
            <p:spPr>
              <a:xfrm>
                <a:off x="7020560" y="1529693"/>
                <a:ext cx="3352801" cy="1209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Public key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𝑆𝐺𝑃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a t’&lt; t, which stand for the number of errors in sender’s</a:t>
                </a:r>
              </a:p>
              <a:p>
                <a:r>
                  <a:rPr lang="en-US" altLang="zh-CN" dirty="0"/>
                  <a:t>messages.</a:t>
                </a:r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F6477AB-2C9E-4C1F-B9F9-AC2F97D64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560" y="1529693"/>
                <a:ext cx="3352801" cy="1209627"/>
              </a:xfrm>
              <a:prstGeom prst="rect">
                <a:avLst/>
              </a:prstGeom>
              <a:blipFill>
                <a:blip r:embed="rId6"/>
                <a:stretch>
                  <a:fillRect l="-1636" t="-2020" r="-1091"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122E050-B56C-460D-B7DE-B4C74BF10BCE}"/>
              </a:ext>
            </a:extLst>
          </p:cNvPr>
          <p:cNvSpPr txBox="1"/>
          <p:nvPr/>
        </p:nvSpPr>
        <p:spPr>
          <a:xfrm>
            <a:off x="2192392" y="335585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Encryption:</a:t>
            </a:r>
            <a:endParaRPr lang="zh-CN" altLang="en-US" b="1" dirty="0"/>
          </a:p>
        </p:txBody>
      </p:sp>
      <p:pic>
        <p:nvPicPr>
          <p:cNvPr id="13" name="Picture 4" descr="Máscara Porco Ilustração Vetor Sobre Fundo Branco imagem vetorial de ©  Morphart #395671464">
            <a:extLst>
              <a:ext uri="{FF2B5EF4-FFF2-40B4-BE49-F238E27FC236}">
                <a16:creationId xmlns:a16="http://schemas.microsoft.com/office/drawing/2014/main" id="{2A77B330-6F8C-40F7-A873-F26EA865A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827" y="3159444"/>
            <a:ext cx="1239134" cy="127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E7D4DDD-8629-41F4-B21B-13431AF0A944}"/>
              </a:ext>
            </a:extLst>
          </p:cNvPr>
          <p:cNvSpPr txBox="1"/>
          <p:nvPr/>
        </p:nvSpPr>
        <p:spPr>
          <a:xfrm>
            <a:off x="2076442" y="3798718"/>
            <a:ext cx="4212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message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random error vector e is selected according to t′ in public key</a:t>
            </a:r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A7858DE-58D7-4B01-AD9A-EECCCE554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9028" y="3965971"/>
            <a:ext cx="2124075" cy="6096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F8DD28B-2E55-4715-BD83-0D419F1124DE}"/>
              </a:ext>
            </a:extLst>
          </p:cNvPr>
          <p:cNvSpPr txBox="1"/>
          <p:nvPr/>
        </p:nvSpPr>
        <p:spPr>
          <a:xfrm>
            <a:off x="2192392" y="480766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Decryption:</a:t>
            </a:r>
            <a:endParaRPr lang="zh-CN" altLang="en-US" b="1" dirty="0"/>
          </a:p>
        </p:txBody>
      </p:sp>
      <p:pic>
        <p:nvPicPr>
          <p:cNvPr id="17" name="Picture 2" descr="About – Rajesh Anandan – Medium">
            <a:extLst>
              <a:ext uri="{FF2B5EF4-FFF2-40B4-BE49-F238E27FC236}">
                <a16:creationId xmlns:a16="http://schemas.microsoft.com/office/drawing/2014/main" id="{2FF698BF-CEF9-4271-8836-913F9CC77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77" y="4972060"/>
            <a:ext cx="1194784" cy="127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504EA19-6B13-414C-A88A-D263328573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9028" y="5294946"/>
            <a:ext cx="45624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84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95D20D-2AFC-451E-85BB-6A17FC86EF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endParaRPr lang="zh-CN" altLang="en-US" spc="600" dirty="0"/>
          </a:p>
        </p:txBody>
      </p:sp>
    </p:spTree>
    <p:extLst>
      <p:ext uri="{BB962C8B-B14F-4D97-AF65-F5344CB8AC3E}">
        <p14:creationId xmlns:p14="http://schemas.microsoft.com/office/powerpoint/2010/main" val="40907521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4888</TotalTime>
  <Words>203</Words>
  <Application>Microsoft Office PowerPoint</Application>
  <PresentationFormat>宽屏</PresentationFormat>
  <Paragraphs>35</Paragraphs>
  <Slides>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等线</vt:lpstr>
      <vt:lpstr>宋体</vt:lpstr>
      <vt:lpstr>微软雅黑</vt:lpstr>
      <vt:lpstr>Arial</vt:lpstr>
      <vt:lpstr>Calibri</vt:lpstr>
      <vt:lpstr>Cambria Math</vt:lpstr>
      <vt:lpstr>Century Gothic</vt:lpstr>
      <vt:lpstr>Segoe UI</vt:lpstr>
      <vt:lpstr>Segoe UI Light</vt:lpstr>
      <vt:lpstr>Office 主题​​</vt:lpstr>
      <vt:lpstr>1_OfficePLUS</vt:lpstr>
      <vt:lpstr>Error Correcting Codes and Cryptosystem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tople</cp:lastModifiedBy>
  <cp:revision>331</cp:revision>
  <dcterms:created xsi:type="dcterms:W3CDTF">2019-01-23T14:14:04Z</dcterms:created>
  <dcterms:modified xsi:type="dcterms:W3CDTF">2021-07-22T11:30:22Z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